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99" r:id="rId3"/>
    <p:sldId id="318" r:id="rId4"/>
    <p:sldId id="262" r:id="rId5"/>
    <p:sldId id="261" r:id="rId6"/>
    <p:sldId id="290" r:id="rId7"/>
    <p:sldId id="276" r:id="rId8"/>
    <p:sldId id="280" r:id="rId9"/>
    <p:sldId id="322" r:id="rId10"/>
    <p:sldId id="302" r:id="rId11"/>
    <p:sldId id="301" r:id="rId12"/>
    <p:sldId id="303" r:id="rId13"/>
    <p:sldId id="304" r:id="rId14"/>
    <p:sldId id="305" r:id="rId15"/>
    <p:sldId id="309" r:id="rId16"/>
    <p:sldId id="310" r:id="rId17"/>
    <p:sldId id="311" r:id="rId18"/>
    <p:sldId id="323" r:id="rId19"/>
    <p:sldId id="319" r:id="rId20"/>
    <p:sldId id="320" r:id="rId21"/>
    <p:sldId id="321" r:id="rId22"/>
    <p:sldId id="324" r:id="rId23"/>
    <p:sldId id="325" r:id="rId24"/>
    <p:sldId id="32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00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40" autoAdjust="0"/>
  </p:normalViewPr>
  <p:slideViewPr>
    <p:cSldViewPr>
      <p:cViewPr>
        <p:scale>
          <a:sx n="94" d="100"/>
          <a:sy n="94" d="100"/>
        </p:scale>
        <p:origin x="-198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29DA6-8100-457C-8509-62256712D437}" type="doc">
      <dgm:prSet loTypeId="urn:microsoft.com/office/officeart/2005/8/layout/arrow1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B5BA9900-B9E3-4212-8455-5C81C9246865}" type="pres">
      <dgm:prSet presAssocID="{AB429DA6-8100-457C-8509-62256712D43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A23983C-D75D-44AF-9CE3-FF7309F33389}" type="presOf" srcId="{AB429DA6-8100-457C-8509-62256712D437}" destId="{B5BA9900-B9E3-4212-8455-5C81C9246865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74B80C-25E4-4AD4-A34B-59FD41BE1512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C91E14-B8B8-4790-A755-6602609146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3C45FD-535A-4EA8-976D-E4E8DE695F0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03912-1957-4C2F-A544-46001656D2FA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5F413-0724-4F9B-893D-CEAF8077D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C4AD5-FBE3-48AE-AE7E-162A3CF5893C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33910-EDEC-4825-B68E-59E28C5C1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F0972-0B15-4DAF-82ED-A82C84C97EB6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9A019-B4A2-40FF-99E2-5012455798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D94A3-C054-417F-BE0A-E57A38364B42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B2B8E-E951-43F9-B161-005CD2C33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1FB9F-81FA-4AB4-99F5-1B64CCD51344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50B14-DDF2-4EC8-8FA2-355A9A803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0C4CE-0F83-4B34-9FA9-3E1E93DB8572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9A3BE-E3CE-43BF-8F94-F038000B5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C8F22-04B0-4E16-B260-0C5018E7250A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191D-E77E-4F0E-97C9-CABA321E6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6D5D-27E0-44DF-9C80-FEDA9AE8636A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3200D-08E6-4226-9BC1-84F443D98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A9D35-DF11-42A6-92E2-ABAF57376C53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1F954-0735-4D0E-9F37-C3F362B17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25C5C-3791-482A-92C7-32EA715566A8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31723-0151-4084-885E-187E70663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BDDD3-49A9-4B6F-99E5-5EDB40706305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7A12E-C594-4CAC-9AC0-F6528271C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3311C6-73E5-48CE-A940-6E2372B765C4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4615F2-9A31-4146-9E93-7D362E89D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74" r:id="rId7"/>
    <p:sldLayoutId id="2147483675" r:id="rId8"/>
    <p:sldLayoutId id="2147483676" r:id="rId9"/>
    <p:sldLayoutId id="2147483667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FGOS_DO@MON.GOV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564" y="2420888"/>
            <a:ext cx="8577402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«Работа с родителями в условиях внедрения ФГОС в ДОУ»</a:t>
            </a:r>
          </a:p>
        </p:txBody>
      </p:sp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3929063" y="4868863"/>
            <a:ext cx="497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Подготовила заместитель заведующей по воспитательно-образовательной работе Солоницына С.В.</a:t>
            </a:r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3132138" y="384175"/>
            <a:ext cx="5541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«В ногу со временем: изучаем  ФГОС ДО»</a:t>
            </a:r>
            <a:endParaRPr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3492500" y="5988050"/>
            <a:ext cx="11922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2015 г., май</a:t>
            </a: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785813"/>
            <a:ext cx="35274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938213"/>
            <a:ext cx="35274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000125"/>
            <a:ext cx="35274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 descr="IMG_16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357563"/>
            <a:ext cx="3103563" cy="23288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ctrTitle"/>
          </p:nvPr>
        </p:nvSpPr>
        <p:spPr>
          <a:xfrm>
            <a:off x="285750" y="214313"/>
            <a:ext cx="8572500" cy="85725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tx2"/>
                </a:solidFill>
              </a:rPr>
              <a:t>Вопрос дня</a:t>
            </a:r>
          </a:p>
        </p:txBody>
      </p:sp>
      <p:sp>
        <p:nvSpPr>
          <p:cNvPr id="2355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1214438"/>
            <a:ext cx="8501063" cy="521493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Зачем нужен стандарт?</a:t>
            </a:r>
          </a:p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должен регулировать?</a:t>
            </a:r>
          </a:p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измениться в детском саду после появление стандарта?</a:t>
            </a:r>
          </a:p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 становится уровнем  общего образования наряду с начальным, основным и средним общем образованием (ст.10, ч.4).</a:t>
            </a:r>
          </a:p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Федеральные государственные образовательные стандарты  утверждаются для всех уровней общего образования (ст. 5, ч. 3), в том числе для дошкольного.</a:t>
            </a:r>
          </a:p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273 – ФЗ  от 29.12.2012 г</a:t>
            </a:r>
          </a:p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образовании Российской Федерации».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"/>
          <p:cNvSpPr txBox="1">
            <a:spLocks noChangeArrowheads="1"/>
          </p:cNvSpPr>
          <p:nvPr/>
        </p:nvSpPr>
        <p:spPr bwMode="auto">
          <a:xfrm>
            <a:off x="0" y="1208088"/>
            <a:ext cx="38750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latin typeface="Candara" pitchFamily="34" charset="0"/>
              </a:rPr>
              <a:t>Вчера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832350" y="1141413"/>
            <a:ext cx="3810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latin typeface="Candara" pitchFamily="34" charset="0"/>
              </a:rPr>
              <a:t>Сегодня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60350" y="1795463"/>
            <a:ext cx="3657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marL="457200" indent="-457200" defTabSz="1008063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Содержание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набор предметных занятий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ЗУНы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defTabSz="1008063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Репродуктивные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способы  (методы) обучения .</a:t>
            </a:r>
          </a:p>
          <a:p>
            <a:pPr defTabSz="914414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Ребёнок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объект обучения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724400" y="1795463"/>
            <a:ext cx="4419600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marL="457200" indent="-457200" defTabSz="914414" fontAlgn="auto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Ребёнок –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активный субъект деятельности.</a:t>
            </a:r>
          </a:p>
          <a:p>
            <a:pPr marL="457200" indent="-457200" defTabSz="914414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defTabSz="914414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Инновационные технологии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(игровые, исследовательские, проектные).</a:t>
            </a:r>
          </a:p>
          <a:p>
            <a:pPr defTabSz="914414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формирование способностей.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3525838" y="1992313"/>
            <a:ext cx="1165225" cy="0"/>
          </a:xfrm>
          <a:prstGeom prst="line">
            <a:avLst/>
          </a:prstGeom>
          <a:noFill/>
          <a:ln w="76200">
            <a:solidFill>
              <a:srgbClr val="2B03F5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3500438" y="3429000"/>
            <a:ext cx="1174750" cy="0"/>
          </a:xfrm>
          <a:prstGeom prst="line">
            <a:avLst/>
          </a:prstGeom>
          <a:noFill/>
          <a:ln w="76200">
            <a:solidFill>
              <a:srgbClr val="2B03F5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3571875" y="4643438"/>
            <a:ext cx="1219200" cy="0"/>
          </a:xfrm>
          <a:prstGeom prst="line">
            <a:avLst/>
          </a:prstGeom>
          <a:noFill/>
          <a:ln w="76200">
            <a:solidFill>
              <a:srgbClr val="2B03F5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6" grpId="0"/>
      <p:bldP spid="6157" grpId="0" animBg="1"/>
      <p:bldP spid="6158" grpId="0" animBg="1"/>
      <p:bldP spid="61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ctrTitle"/>
          </p:nvPr>
        </p:nvSpPr>
        <p:spPr>
          <a:xfrm>
            <a:off x="214313" y="357188"/>
            <a:ext cx="8643937" cy="100012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70C0"/>
                </a:solidFill>
              </a:rPr>
              <a:t>ФГОС ДОШКОЛЬНОГО  ОБРАЗОВАНИЯ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1357313"/>
            <a:ext cx="8643937" cy="1071562"/>
          </a:xfrm>
          <a:solidFill>
            <a:srgbClr val="FF3300"/>
          </a:solidFill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дошкольного образования – 1 января 2014 года для:</a:t>
            </a:r>
          </a:p>
          <a:p>
            <a:pPr marL="457200" indent="-457200" eaLnBrk="1" fontAlgn="auto" hangingPunct="1">
              <a:spcAft>
                <a:spcPts val="0"/>
              </a:spcAft>
              <a:buFont typeface="Symbol" pitchFamily="18" charset="2"/>
              <a:buAutoNum type="arabicPeriod"/>
              <a:defRPr/>
            </a:pPr>
            <a:endParaRPr lang="ru-RU" dirty="0"/>
          </a:p>
        </p:txBody>
      </p:sp>
      <p:sp>
        <p:nvSpPr>
          <p:cNvPr id="25603" name="Подзаголовок 2"/>
          <p:cNvSpPr txBox="1">
            <a:spLocks/>
          </p:cNvSpPr>
          <p:nvPr/>
        </p:nvSpPr>
        <p:spPr bwMode="auto">
          <a:xfrm>
            <a:off x="214313" y="2428875"/>
            <a:ext cx="8643937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1. Расчётов нормативов финансирования.</a:t>
            </a:r>
          </a:p>
          <a:p>
            <a:pPr marL="457200" indent="-457200" algn="ct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2. Разработки примерных основных образовательных программ.</a:t>
            </a:r>
          </a:p>
          <a:p>
            <a:pPr marL="457200" indent="-457200" algn="ct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3. Изменений во ФГОСы среднего профессионального и высшего профессионального образования по направлению подготовки «Педагогическое образование».</a:t>
            </a:r>
            <a:r>
              <a:rPr lang="ru-RU" sz="2400">
                <a:solidFill>
                  <a:srgbClr val="FFFFFF"/>
                </a:solidFill>
                <a:latin typeface="Candar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ашивка 10"/>
          <p:cNvSpPr/>
          <p:nvPr/>
        </p:nvSpPr>
        <p:spPr>
          <a:xfrm>
            <a:off x="214313" y="5286375"/>
            <a:ext cx="8501062" cy="42862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285750" y="4714875"/>
            <a:ext cx="8429625" cy="42862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>
            <a:off x="214313" y="4214813"/>
            <a:ext cx="8501062" cy="3571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285750" y="3643313"/>
            <a:ext cx="8429625" cy="42862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214313" y="3000375"/>
            <a:ext cx="8501062" cy="5715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313" y="1643063"/>
            <a:ext cx="8643937" cy="1214437"/>
          </a:xfrm>
        </p:spPr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Для обеспечения введения федерального государственного образовательного стандарта дошкольного образования необходимо проведение ряда мероприятий по следующим направлениям:</a:t>
            </a:r>
            <a:endParaRPr lang="ru-RU" b="1" dirty="0"/>
          </a:p>
        </p:txBody>
      </p:sp>
      <p:sp>
        <p:nvSpPr>
          <p:cNvPr id="2663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Обеспечение введения</a:t>
            </a:r>
            <a:br>
              <a:rPr lang="ru-RU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ФГОС дошкольного образования: </a:t>
            </a:r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214313" y="3000375"/>
            <a:ext cx="8501062" cy="271462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74320" indent="-27432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  <a:cs typeface="+mn-cs"/>
              </a:rPr>
              <a:t>   Создание нормативного обеспечения введения ФГОС.</a:t>
            </a:r>
          </a:p>
          <a:p>
            <a:pPr marL="274320" indent="-27432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  <a:cs typeface="+mn-cs"/>
              </a:rPr>
              <a:t>   Создание кадрового обеспечения введения ФГОС.</a:t>
            </a:r>
          </a:p>
          <a:p>
            <a:pPr marL="274320" indent="-274320" fontAlgn="auto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  <a:cs typeface="+mn-cs"/>
              </a:rPr>
              <a:t>   Создание материально – технического обеспечения введения ФГОС.</a:t>
            </a:r>
          </a:p>
          <a:p>
            <a:pPr marL="274320" indent="-274320" fontAlgn="auto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  <a:cs typeface="+mn-cs"/>
              </a:rPr>
              <a:t>   Создание организационного  обеспечения введения ФГОС.</a:t>
            </a:r>
          </a:p>
          <a:p>
            <a:pPr marL="274320" indent="-274320" fontAlgn="auto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  <a:cs typeface="+mn-cs"/>
              </a:rPr>
              <a:t>   Создание информационного обеспечения введения ФГОС.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defRPr/>
            </a:pPr>
            <a:endParaRPr lang="ru-RU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8764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Образовательные области и виды детской деятельности</a:t>
            </a:r>
            <a:br>
              <a:rPr lang="ru-RU" sz="3600" b="1" dirty="0" smtClean="0"/>
            </a:br>
            <a:r>
              <a:rPr lang="ru-RU" sz="3600" b="1" dirty="0" smtClean="0"/>
              <a:t>(по проекту ФГОС ДО)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27650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071688"/>
            <a:ext cx="84296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0225" y="2189163"/>
            <a:ext cx="8256588" cy="2522537"/>
          </a:xfrm>
          <a:prstGeom prst="rect">
            <a:avLst/>
          </a:prstGeom>
        </p:spPr>
        <p:txBody>
          <a:bodyPr lIns="90301" tIns="45150" rIns="90301" bIns="4515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Кого слушать?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Разработчики ФГОС ДО пошли своим путем.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Учить для жизни, а не для школы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5" descr="F:\стандарт\2011-07-15_0750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188913"/>
            <a:ext cx="321786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6113" y="4437063"/>
            <a:ext cx="2941637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4650" y="549275"/>
            <a:ext cx="8374063" cy="71104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Разработчики стандарта красной нитью проводят утверждение о том, что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 ребенок должен быть готов к школе, а школа должна быть готова к ребенку».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  <a:cs typeface="+mn-cs"/>
              </a:rPr>
              <a:t> 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Они указывают на то, что все родители должны знать о том, что для успешной адаптации к школьной жизни гораздо важнее, чем умение читать и считать, ребенку нужны психологическая стабильность, высокая самооценка, вера в свои силы и социальные способности.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 эти психологические характеристики лежат в основе высокой мотивации детей к обучению в школе.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Именно поэтому они обозначены в стандарте как целевые ориентиры для всех участников образовательных отношений.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75" y="285750"/>
            <a:ext cx="7772400" cy="1285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Организационное обеспечение  реализации ФГОС</a:t>
            </a:r>
            <a:endParaRPr lang="ru-RU" dirty="0"/>
          </a:p>
        </p:txBody>
      </p:sp>
      <p:sp>
        <p:nvSpPr>
          <p:cNvPr id="3072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50" y="1785938"/>
            <a:ext cx="8572500" cy="4429125"/>
          </a:xfrm>
        </p:spPr>
        <p:txBody>
          <a:bodyPr/>
          <a:lstStyle/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en-US" smtClean="0"/>
          </a:p>
          <a:p>
            <a:pPr algn="l" eaLnBrk="1" hangingPunct="1">
              <a:buFontTx/>
              <a:buChar char="-"/>
            </a:pPr>
            <a:endParaRPr lang="ru-RU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500" y="1643063"/>
          <a:ext cx="8286750" cy="8858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  <a:gridCol w="4143404"/>
              </a:tblGrid>
              <a:tr h="4429156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           Уже сейчас все вопросы , </a:t>
                      </a:r>
                    </a:p>
                    <a:p>
                      <a:pPr algn="just"/>
                      <a:r>
                        <a:rPr lang="ru-RU" dirty="0" smtClean="0"/>
                        <a:t>возникающие в связи  с ФГОС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dirty="0" smtClean="0"/>
                        <a:t>Можно присылать на адрес: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  <a:hlinkClick r:id="rId3"/>
                        </a:rPr>
                        <a:t>FGOS_DO@MON.GOV.RU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январе 2014 года будет открыта «горячая линия» по вопросам внедрения ФГОС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44291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Двойная стрелка влево/вправо 6"/>
          <p:cNvSpPr/>
          <p:nvPr/>
        </p:nvSpPr>
        <p:spPr>
          <a:xfrm>
            <a:off x="714375" y="5286375"/>
            <a:ext cx="7929563" cy="85725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3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321468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25" y="3286125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496300" cy="14398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 </a:t>
            </a:r>
            <a:r>
              <a:rPr lang="ru-RU" sz="20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Педагогическая культура родителей – </a:t>
            </a:r>
            <a:br>
              <a:rPr lang="ru-RU" sz="20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один из самых действенных факторов духовно-нравственного </a:t>
            </a:r>
            <a:br>
              <a:rPr lang="ru-RU" sz="20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развития, воспитания и социализации детей дошкольного возраста. </a:t>
            </a:r>
            <a:br>
              <a:rPr lang="ru-RU" sz="20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628775"/>
            <a:ext cx="8208962" cy="4313238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введением Федерального государственного стандарта большое внимание будет уделяться работе с родителями.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ru-RU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Социальное партнерство — взаимовыгодное взаимодействие различных секторов общества, направленное на решение социальных проблем, обеспечение устойчивого развития социальных отношений и повышение качества жизни, осуществляемое в рамках действующего законодательства.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ru-RU" sz="20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Одним из самых важных и ближайших партнёров являются родители наших воспитанников.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ru-RU" sz="20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700213"/>
            <a:ext cx="8359775" cy="42418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1.	</a:t>
            </a:r>
            <a:r>
              <a:rPr lang="ru-RU" sz="2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Работа с коллективом ДОУ по организации взаимодействия с семьей, ознакомление педагогов с системой новых форм работы с родителями. 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2.	</a:t>
            </a:r>
            <a:r>
              <a:rPr lang="ru-RU" sz="2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Повышение педагогической культуры родителей. 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3.	</a:t>
            </a:r>
            <a:r>
              <a:rPr lang="ru-RU" sz="2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Вовлечение родителей в деятельность ДОУ, совместная работа по обмену опытом. 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1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Основные задачи работы: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-установить партнерские отношения с семьей каждого воспитанника;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-объединить усилия для развития и воспитания детей;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-создать атмосферу взаимопонимания, общности интересов, эмоциональной взаимоподдержки;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-активизировать и обогащать воспитательные умения родителей;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-поддерживать их уверенность в собственных педагогических возможностях.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1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395288" y="301625"/>
            <a:ext cx="8288337" cy="966788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Проблема вовлечения родителей в единое пространство детского развития в ДОУ решается в трех направлениях: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285750" y="714375"/>
            <a:ext cx="8429625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>
                <a:latin typeface="Times New Roman" pitchFamily="18" charset="0"/>
                <a:cs typeface="Times New Roman" pitchFamily="18" charset="0"/>
              </a:rPr>
              <a:t>Главная цель введения </a:t>
            </a:r>
          </a:p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Федеральных Государственных образовательных стандартов дошкольного образования (ФГОС ДО) </a:t>
            </a:r>
            <a:r>
              <a:rPr lang="ru-RU" sz="360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36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образования</a:t>
            </a:r>
          </a:p>
          <a:p>
            <a:pPr algn="ctr"/>
            <a:endParaRPr lang="ru-RU" sz="36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301625"/>
            <a:ext cx="8072437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Принципами взаимодействия с родителями являются:</a:t>
            </a:r>
            <a:endParaRPr lang="ru-RU" sz="28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971550" y="1827213"/>
            <a:ext cx="7712075" cy="4114800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Доброжелательный стиль общения педагогов с родителями.	</a:t>
            </a:r>
          </a:p>
          <a:p>
            <a:pPr algn="just" eaLnBrk="1" hangingPunct="1"/>
            <a:r>
              <a:rPr lang="ru-RU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Индивидуальный подход</a:t>
            </a:r>
          </a:p>
          <a:p>
            <a:pPr algn="just" eaLnBrk="1" hangingPunct="1"/>
            <a:r>
              <a:rPr lang="ru-RU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Сотрудничество, а не наставничество.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38" y="2493963"/>
            <a:ext cx="22860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4292600"/>
            <a:ext cx="58705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6064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ДОУ и семьи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1700213"/>
            <a:ext cx="7927975" cy="4241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Традиционные формы работы ДОУ с семьей.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нновационные формы и методы работы с семьей: 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"Круглый стол" по любой теме; тематические выставки;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соцобследование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диагностика, тесты, опрос на любые темы; консультации специалистов; устный журнал для родителей, с разными темами на каждой странице; семейные спортивные встречи; почта доверия, телефон доверия; семейные проекты "Наша родословная"; открытые занятия для просмотра родителей; интеллектуальные ринги детей и родителей; контрольные для родителей; интервью с родителями и детьми на определенные темы; родительская гостиная; конкурс семейных талантов; портфолио  семейного успеха; аукцион секретов воспитания и др.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В процессе работы с семьей в ДОУ решаются задачи, связанные с возрождением традиций семейного воспитания, вовлечение родителей, детей и педагогов в объединения по интересам и увлечениям, организации семейного досуга.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ъект 2"/>
          <p:cNvSpPr>
            <a:spLocks noGrp="1"/>
          </p:cNvSpPr>
          <p:nvPr>
            <p:ph idx="4294967295"/>
          </p:nvPr>
        </p:nvSpPr>
        <p:spPr>
          <a:xfrm>
            <a:off x="755650" y="836613"/>
            <a:ext cx="8137525" cy="5595937"/>
          </a:xfrm>
        </p:spPr>
        <p:txBody>
          <a:bodyPr/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ru-RU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Роль семьи в воспитании и развитии ребёнка нельзя недооценивать. Главной особенностью семейного воспитания признается особый эмоциональный микроклимат, благодаря которому у ребёнка формируется отношение к себе, что определяет его чувство самоценности. </a:t>
            </a:r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Именно пример родителей, их личные качества во многом определяют результативность воспитательной функции семьи.</a:t>
            </a:r>
          </a:p>
        </p:txBody>
      </p:sp>
      <p:pic>
        <p:nvPicPr>
          <p:cNvPr id="36866" name="Picture 3" descr="IMG_96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005263"/>
            <a:ext cx="3403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IMG_90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05263"/>
            <a:ext cx="33845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ъект 3"/>
          <p:cNvSpPr>
            <a:spLocks noGrp="1"/>
          </p:cNvSpPr>
          <p:nvPr>
            <p:ph idx="1"/>
          </p:nvPr>
        </p:nvSpPr>
        <p:spPr>
          <a:xfrm>
            <a:off x="871538" y="2000250"/>
            <a:ext cx="7408862" cy="4125913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mtClean="0">
                <a:solidFill>
                  <a:srgbClr val="0000FF"/>
                </a:solidFill>
              </a:rPr>
              <a:t> </a:t>
            </a:r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Открытое прямое сотрудничество, взаимодействие дошкольного учреждения с семьей, активное включение родителей в жизнь детского сада - </a:t>
            </a:r>
            <a:r>
              <a:rPr lang="ru-RU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главный принцип взаимодействия семьи и дошкольного образовательного учреждения, при котором возможно выполнение главной цели воспитательного процесса - гармоничное развитие личности ребенка</a:t>
            </a:r>
            <a:r>
              <a:rPr lang="ru-RU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765175"/>
            <a:ext cx="7783512" cy="7921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smtClean="0">
              <a:solidFill>
                <a:srgbClr val="6600CC"/>
              </a:solidFill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000125"/>
            <a:ext cx="8105775" cy="55245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5400" b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5400" b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5400" b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5400" b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700213"/>
            <a:ext cx="39655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4"/>
          <p:cNvSpPr>
            <a:spLocks noChangeArrowheads="1"/>
          </p:cNvSpPr>
          <p:nvPr/>
        </p:nvSpPr>
        <p:spPr bwMode="auto">
          <a:xfrm>
            <a:off x="374650" y="357188"/>
            <a:ext cx="621347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Руководитель рабочей группы</a:t>
            </a:r>
          </a:p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по разработке проекта ФГОС ДО, </a:t>
            </a:r>
          </a:p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директор  Федерального института развития образования (ФИРО)</a:t>
            </a:r>
          </a:p>
          <a:p>
            <a:r>
              <a:rPr lang="ru-RU" sz="3200" b="1">
                <a:latin typeface="Times New Roman" pitchFamily="18" charset="0"/>
                <a:cs typeface="Times New Roman" pitchFamily="18" charset="0"/>
              </a:rPr>
              <a:t>А.Г. Асмолов</a:t>
            </a:r>
          </a:p>
        </p:txBody>
      </p:sp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2714625"/>
            <a:ext cx="3525838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7999" y="325805"/>
            <a:ext cx="60689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Основные функции ФГОС ДО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3988" y="1125538"/>
            <a:ext cx="8704262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права на качественное дошкольное образование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638" y="1916113"/>
            <a:ext cx="8710612" cy="6492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единого образовательного пространства в условиях содержательной и организационной вариативности дошкольного образования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7638" y="2708275"/>
            <a:ext cx="8710612" cy="649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гуманизация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дошкольного образования, ориентирующей на приоритет общечеловеческих ценностей, жизни и здоровья ребенка, свободного развития его личности в современном обществе и государстве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3988" y="3536950"/>
            <a:ext cx="8704262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дошкольного образования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3988" y="4337050"/>
            <a:ext cx="8704262" cy="649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критериально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-оценочная функция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7638" y="5229225"/>
            <a:ext cx="8710612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преемственности с федеральным государственным образовательным стандартом общего образования, основными общеобразовательными программами общего образования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6213" y="6029325"/>
            <a:ext cx="8682037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оптимизация образовательных ресурсов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1030" y="325805"/>
            <a:ext cx="45429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Назначение ФГОС ДО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0825" y="922338"/>
            <a:ext cx="7850188" cy="53546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разработка и реализация Программы;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разработка примерных образовательных программ дошкольного образования (далее – Примерные программы);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разработка нормативов финансового обеспечения реализации Программы;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формирование учредителем государственного (муниципального) задания в отношении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объективная оценка соответствия образовательной деятельности Организации требованиям Стандарта к условиям реализации и структуре Программы;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подготовка, профессиональной переподготовка, повышение квалификации и аттестации педагогических работников, административно-управленческого персонала государственных и муниципальных Организаций.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7"/>
            <a:ext cx="814197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Требования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к психолого-педагогическим условиям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850" y="1844675"/>
            <a:ext cx="8424863" cy="460851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педагогического работника должны быть сформированы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компетенции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необходимые для создания социальной ситуации развития воспитанников, соответствующей специфике дошкольного возраста: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эмоционального благополучия каждого ребёнка;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организацию конструктивного взаимодействия детей в группе в разных видах деятельности, создание условий для свободного выбора детьми деятельности, участников совместной деятельности, материалов;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построение развивающего вариативного образования, ориентированного на зону ближайшего развития каждого воспитанника и учитывающего его психолого-возрастные и индивидуальные возможности;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открытый характер образовательного процесса на основе сотрудничества с семьями воспитанников;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7"/>
            <a:ext cx="777686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Требования к развивающей предметно-пространственной среде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0825" y="1460500"/>
            <a:ext cx="8642350" cy="11525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(РППС)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обеспечивает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максимальную реализацию образовательного потенциала пространства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Организации (группы, участка) и материалов, оборудования и инвентаря для развития детей дошкольного возраста, охраны и укрепления их здоровья, учёта особенностей и коррекции недостатков их развития.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600" y="3994150"/>
            <a:ext cx="8664575" cy="18002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РППС должна обеспечивать: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реализацию различных образовательных программ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используемых в образовательном процессе Организации;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условия для инклюзивного образования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в случае  его организации);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учёт национально-культурных, климатических условий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которых осуществляется образовательный процесс.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600" y="2795588"/>
            <a:ext cx="8664575" cy="10080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РППС должна обеспечивать возможность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общения и совместной деятельности детей и взрослых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 том числе детей разного возраста), во всей группе и в малых группах,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двигательной активности детей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также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возможности для уединения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825" y="5937250"/>
            <a:ext cx="8664575" cy="7921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РППС Организации (группы) должна быть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содержательно насыщенной, трансформируемой, полифункциональной, вариативной, доступной и безопасной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675" y="1239838"/>
            <a:ext cx="8680450" cy="6683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определяются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независимо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 форм реализации Программы, а также от её характера, особенностей развития воспитанников и видов Организации, реализующей Программу.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3675" y="2492375"/>
            <a:ext cx="8699500" cy="1728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подлежат непосредственной оценке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том числе в виде педагогической диагностики (мониторинга), и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являются основанием для их формального сравнения с реальными достижениями детей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являются основой объективной оценки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соответствия установленным требованиям образовательной деятельности и подготовки воспитанников.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Освоение Программы не сопровождается проведением промежуточных аттестаций и итоговой аттестации воспитанников.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6213" y="4941888"/>
            <a:ext cx="8678862" cy="12239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выступают основаниями преемственности дошкольного и начального общего образования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При соблюдении требований к условиям реализации Программы настоящие целевые ориентиры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предполагают формирование у детей дошкольного возраста предпосылок учебной деятельности на этапе завершения ими дошкольного образования.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260647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Целевые ориентиры ДО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1643042" y="16430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301625"/>
            <a:ext cx="8820150" cy="6064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Образовательная программа ДОУ-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обязательная часть</a:t>
            </a:r>
          </a:p>
        </p:txBody>
      </p:sp>
      <p:graphicFrame>
        <p:nvGraphicFramePr>
          <p:cNvPr id="108676" name="Group 132"/>
          <p:cNvGraphicFramePr>
            <a:graphicFrameLocks noGrp="1"/>
          </p:cNvGraphicFramePr>
          <p:nvPr/>
        </p:nvGraphicFramePr>
        <p:xfrm>
          <a:off x="323850" y="1052513"/>
          <a:ext cx="8640763" cy="5903912"/>
        </p:xfrm>
        <a:graphic>
          <a:graphicData uri="http://schemas.openxmlformats.org/drawingml/2006/table">
            <a:tbl>
              <a:tblPr/>
              <a:tblGrid>
                <a:gridCol w="8640763"/>
              </a:tblGrid>
              <a:tr h="12556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Непосредственно образовательная деятельность (НОД):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 </a:t>
                      </a:r>
                    </a:p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Экспериментирование, Проектирование, Коллекционирование, Беседы, Наблюдения, Решение проблемных ситуаций, Игры, Викторины, Чтение и обсуждение,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Инсценирование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и драматизация, Оформление выставок, портфолио.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Продуктивная  деятельность (рисование, лепка, аппликация). В музыкальной деятельности: слушание, пение,  танцы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25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Образовательная деятельность в ходе режимных моментов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         Физическое развитие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, закаливающие процедуры, прием пищи, гимнастика, упражнения и подвижные игры в течение дня, оздоровительная прогулка;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         Социально-коммуникативное развитие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- ситуативные беседы, развитие трудовых навыков через поручения и задания, дежурства, навыки самообслуживания, формирование навыков безопасного поведения при проведении режимных моментов;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         Познавательно-речевое развитие-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создание речевой развивающей среды, свободные диалоги с детьми в играх, наблюдениях, при восприятии картин, иллюстраций, разговоры с детьми;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         Художественно-эстетическое развитие: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использование музыки в повседневной жизни, в игре, в досуге, на прогулке, 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изодеятельности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, в гимнастике, привлечение внимания к звукам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.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0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Самостоятельная деятельность детей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: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подвижные, спортивные игры и упражнения; индивидуальные игры, совместные игры, все виды самостоятельной деятельности,  предполагающие общение со сверстниками; чтение детьми коротких стихов, игры по мотивам художественных произведений, игры в уголке книги, сюжетно-ролевые игры, развивающие ; рисование, лепка, конструирование, рассматривание репродукции картин,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музицирование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, пение, танцы, игра на детских музыкальных инструментах, слушание музыки.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6684">
                <a:tc>
                  <a:txBody>
                    <a:bodyPr/>
                    <a:lstStyle/>
                    <a:p>
                      <a:pPr marL="476250" marR="0" lvl="0" indent="-47625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Взаимодействие с родителями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4" charset="0"/>
                        </a:rPr>
                        <a:t>: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встреча с интересным </a:t>
                      </a:r>
                      <a:r>
                        <a:rPr kumimoji="0" lang="ru-RU" sz="1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человеком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; «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школы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для родителей», клубы,  студии. Проведение мастер-классов, тренингов. Привлечение родителей к организации вечеров музыки и поэзии, гостиных, конкурсов,  концертов, анкетирование, стендовые консультации и т.д.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1217</TotalTime>
  <Words>1344</Words>
  <Application>Microsoft Office PowerPoint</Application>
  <PresentationFormat>Экран (4:3)</PresentationFormat>
  <Paragraphs>153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24</vt:i4>
      </vt:variant>
    </vt:vector>
  </HeadingPairs>
  <TitlesOfParts>
    <vt:vector size="38" baseType="lpstr">
      <vt:lpstr>Arial</vt:lpstr>
      <vt:lpstr>Candara</vt:lpstr>
      <vt:lpstr>Symbol</vt:lpstr>
      <vt:lpstr>Calibri</vt:lpstr>
      <vt:lpstr>Times New Roman</vt:lpstr>
      <vt:lpstr>Wingdings</vt:lpstr>
      <vt:lpstr>Verdana</vt:lpstr>
      <vt:lpstr>Волна</vt:lpstr>
      <vt:lpstr>Волна</vt:lpstr>
      <vt:lpstr>Волна</vt:lpstr>
      <vt:lpstr>Волна</vt:lpstr>
      <vt:lpstr>Волна</vt:lpstr>
      <vt:lpstr>Волна</vt:lpstr>
      <vt:lpstr>Волна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Образовательная программа ДОУ- обязательная часть</vt:lpstr>
      <vt:lpstr>Вопрос дня</vt:lpstr>
      <vt:lpstr>Слайд 11</vt:lpstr>
      <vt:lpstr>ФГОС ДОШКОЛЬНОГО  ОБРАЗОВАНИЯ</vt:lpstr>
      <vt:lpstr>Обеспечение введения ФГОС дошкольного образования: </vt:lpstr>
      <vt:lpstr>Образовательные области и виды детской деятельности (по проекту ФГОС ДО) </vt:lpstr>
      <vt:lpstr>Слайд 15</vt:lpstr>
      <vt:lpstr>Слайд 16</vt:lpstr>
      <vt:lpstr>Организационное обеспечение  реализации ФГОС</vt:lpstr>
      <vt:lpstr> Педагогическая культура родителей –  один из самых действенных факторов духовно-нравственного  развития, воспитания и социализации детей дошкольного возраста.   </vt:lpstr>
      <vt:lpstr>Проблема вовлечения родителей в единое пространство детского развития в ДОУ решается в трех направлениях: </vt:lpstr>
      <vt:lpstr>Принципами взаимодействия с родителями являются:</vt:lpstr>
      <vt:lpstr>Взаимодействие ДОУ и семьи</vt:lpstr>
      <vt:lpstr>Слайд 22</vt:lpstr>
      <vt:lpstr>Слайд 23</vt:lpstr>
      <vt:lpstr>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94</cp:revision>
  <dcterms:modified xsi:type="dcterms:W3CDTF">2016-12-20T14:54:07Z</dcterms:modified>
</cp:coreProperties>
</file>